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9" r:id="rId3"/>
    <p:sldId id="262" r:id="rId4"/>
    <p:sldId id="260" r:id="rId5"/>
    <p:sldId id="277" r:id="rId6"/>
    <p:sldId id="264" r:id="rId7"/>
    <p:sldId id="266" r:id="rId8"/>
    <p:sldId id="278" r:id="rId9"/>
    <p:sldId id="268" r:id="rId10"/>
    <p:sldId id="279" r:id="rId11"/>
    <p:sldId id="280" r:id="rId12"/>
    <p:sldId id="289" r:id="rId13"/>
    <p:sldId id="29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1" r:id="rId23"/>
    <p:sldId id="292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hanks-greeting-card-944086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7321">
            <a:off x="1293829" y="576173"/>
            <a:ext cx="9381769" cy="57919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493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960-3544-4501-BAAC-1490A84F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206" y="-152400"/>
            <a:ext cx="8596668" cy="85514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Edwardian Script ITC" panose="030303020407070D0804" pitchFamily="66" charset="0"/>
              </a:rPr>
              <a:t>Test Cases For Login</a:t>
            </a:r>
            <a:endParaRPr lang="en-IN" sz="5400" dirty="0">
              <a:solidFill>
                <a:srgbClr val="FF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A9EB07C5-190B-4F65-84F3-21C3B16F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02744"/>
            <a:ext cx="12192001" cy="615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753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9530-632E-4990-B8BF-157432B0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370" y="0"/>
            <a:ext cx="8596668" cy="816638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Edwardian Script ITC" panose="030303020407070D0804" pitchFamily="66" charset="0"/>
              </a:rPr>
              <a:t>Need Of Automation</a:t>
            </a:r>
            <a:endParaRPr lang="en-IN" sz="5400" dirty="0">
              <a:solidFill>
                <a:schemeClr val="tx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58420-0F1E-4207-8DBF-7A5A5FC3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1495511"/>
            <a:ext cx="9684328" cy="5902816"/>
          </a:xfrm>
        </p:spPr>
        <p:txBody>
          <a:bodyPr>
            <a:normAutofit/>
          </a:bodyPr>
          <a:lstStyle/>
          <a:p>
            <a:pPr fontAlgn="base"/>
            <a:r>
              <a:rPr lang="en-US" b="1" dirty="0">
                <a:solidFill>
                  <a:srgbClr val="C00000"/>
                </a:solidFill>
              </a:rPr>
              <a:t>1. Increase in test coverage</a:t>
            </a:r>
            <a:r>
              <a:rPr lang="en-US" dirty="0"/>
              <a:t>: More scripts can be tested at the same time, resulting in an increase in the test coverage and reduces load of manual testers.</a:t>
            </a:r>
          </a:p>
          <a:p>
            <a:pPr fontAlgn="base"/>
            <a:r>
              <a:rPr lang="en-US" b="1" dirty="0">
                <a:solidFill>
                  <a:srgbClr val="FF0000"/>
                </a:solidFill>
              </a:rPr>
              <a:t>2. Greater accuracy</a:t>
            </a:r>
            <a:r>
              <a:rPr lang="en-US" b="1" dirty="0"/>
              <a:t>:</a:t>
            </a:r>
            <a:r>
              <a:rPr lang="en-US" dirty="0"/>
              <a:t> Continuous testing increases chances of errors while done manually, but in automated testing, repetitive testing reduces errors .</a:t>
            </a:r>
          </a:p>
          <a:p>
            <a:pPr fontAlgn="base"/>
            <a:r>
              <a:rPr lang="en-US" b="1" dirty="0">
                <a:solidFill>
                  <a:srgbClr val="00B050"/>
                </a:solidFill>
              </a:rPr>
              <a:t>3. Cost saving</a:t>
            </a:r>
            <a:r>
              <a:rPr lang="en-US" dirty="0"/>
              <a:t>: Despite high initial costs, once the automated framework is set up, there is an overall reduction in the costs.</a:t>
            </a:r>
          </a:p>
          <a:p>
            <a:pPr fontAlgn="base"/>
            <a:r>
              <a:rPr lang="en-US" b="1" dirty="0">
                <a:solidFill>
                  <a:srgbClr val="00B0F0"/>
                </a:solidFill>
              </a:rPr>
              <a:t>4. Reduces testing time</a:t>
            </a:r>
            <a:r>
              <a:rPr lang="en-US" dirty="0"/>
              <a:t>: Automated testing with testing tools allows manual testers to be freed from running repeated  test cases . The testers get time to perform value-add tasks.</a:t>
            </a:r>
          </a:p>
          <a:p>
            <a:pPr fontAlgn="base"/>
            <a:r>
              <a:rPr lang="en-US" b="1" dirty="0">
                <a:solidFill>
                  <a:srgbClr val="002060"/>
                </a:solidFill>
              </a:rPr>
              <a:t>5. Performs tasks that cannot be done by manual testers</a:t>
            </a:r>
            <a:r>
              <a:rPr lang="en-US" b="1" dirty="0"/>
              <a:t>: </a:t>
            </a:r>
            <a:r>
              <a:rPr lang="en-US" dirty="0"/>
              <a:t>Certain test cases can be tested with automated testing, but cannot be performed by manual testers.</a:t>
            </a:r>
          </a:p>
          <a:p>
            <a:pPr fontAlgn="base"/>
            <a:r>
              <a:rPr lang="en-US" b="1" dirty="0">
                <a:solidFill>
                  <a:srgbClr val="7030A0"/>
                </a:solidFill>
              </a:rPr>
              <a:t>6. Time-saving</a:t>
            </a:r>
            <a:r>
              <a:rPr lang="en-US" b="1" dirty="0"/>
              <a:t>: </a:t>
            </a:r>
            <a:r>
              <a:rPr lang="en-US" dirty="0"/>
              <a:t>With automated testing, manual scripts are also automated and testing time is reduced. We can run test cases 24/7, by  automating them that saves time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263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893D-1884-420A-8044-012D9D0C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94" y="0"/>
            <a:ext cx="10434011" cy="816638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Home Page Of Luma (E-Commerce Site)</a:t>
            </a:r>
            <a:endParaRPr lang="en-IN" sz="5400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767F7-78F5-4947-9859-C86A3C26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38"/>
            <a:ext cx="12192000" cy="60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2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50F6-B164-4292-A3FF-4293A243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16" y="0"/>
            <a:ext cx="8596668" cy="816638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Product For Booking</a:t>
            </a:r>
            <a:endParaRPr lang="en-IN" sz="5400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985A2-24FF-42B6-9B9C-1614F669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255"/>
            <a:ext cx="12192000" cy="59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07D5C953-AC0B-4FA5-A02A-BDAB3C51B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52143D-6862-4BA0-BF38-0A072EB2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4" y="3116800"/>
            <a:ext cx="8596668" cy="869949"/>
          </a:xfrm>
        </p:spPr>
        <p:txBody>
          <a:bodyPr>
            <a:no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Code  For  Registration Page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3AFBC4A2-6E29-4539-8E62-7E624470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133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D3B221-4FB7-4BAE-BDA7-9E9FECF6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164" y="1349829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Code For Login Page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47752C26-CF9C-44D3-8176-614431C2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1218133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183A38-2443-40A7-821D-5C1216AA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825" y="845908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Xml Code 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F9849C89-3258-4B5C-A165-13436AAC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12187237" cy="685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F8A87-1935-453F-A8F5-8A37941C72F6}"/>
              </a:ext>
            </a:extLst>
          </p:cNvPr>
          <p:cNvSpPr txBox="1"/>
          <p:nvPr/>
        </p:nvSpPr>
        <p:spPr>
          <a:xfrm>
            <a:off x="5306290" y="1440873"/>
            <a:ext cx="475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u="sng" dirty="0">
                <a:solidFill>
                  <a:srgbClr val="FF0000"/>
                </a:solidFill>
                <a:latin typeface="Edwardian Script ITC" panose="030303020407070D0804" pitchFamily="66" charset="0"/>
              </a:rPr>
              <a:t>Output In Console </a:t>
            </a:r>
            <a:endParaRPr lang="en-IN" sz="6000" u="sng" dirty="0">
              <a:solidFill>
                <a:srgbClr val="FF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>
            <a:extLst>
              <a:ext uri="{FF2B5EF4-FFF2-40B4-BE49-F238E27FC236}">
                <a16:creationId xmlns:a16="http://schemas.microsoft.com/office/drawing/2014/main" id="{86B17A20-0484-4433-BCDB-93B29F615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97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89CDB-C3C7-4B03-93BB-ACC67BBE43F6}"/>
              </a:ext>
            </a:extLst>
          </p:cNvPr>
          <p:cNvSpPr txBox="1"/>
          <p:nvPr/>
        </p:nvSpPr>
        <p:spPr>
          <a:xfrm>
            <a:off x="6094899" y="2535382"/>
            <a:ext cx="4943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Edwardian Script ITC" panose="030303020407070D0804" pitchFamily="66" charset="0"/>
              </a:rPr>
              <a:t>Result In TestNG</a:t>
            </a:r>
            <a:endParaRPr lang="en-IN" sz="6000" dirty="0">
              <a:solidFill>
                <a:srgbClr val="FF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>
            <a:extLst>
              <a:ext uri="{FF2B5EF4-FFF2-40B4-BE49-F238E27FC236}">
                <a16:creationId xmlns:a16="http://schemas.microsoft.com/office/drawing/2014/main" id="{2679E755-7CF2-4C28-8D8A-B2A04AD7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1218133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95A542-BBFF-45FF-8060-78EA20CAF824}"/>
              </a:ext>
            </a:extLst>
          </p:cNvPr>
          <p:cNvSpPr txBox="1"/>
          <p:nvPr/>
        </p:nvSpPr>
        <p:spPr>
          <a:xfrm>
            <a:off x="6096000" y="2119746"/>
            <a:ext cx="4780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TestNG  Report 1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128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Symbiosis Centre for Distance Learning: A modern education hub – ThePrint –"/>
          <p:cNvSpPr>
            <a:spLocks noChangeAspect="1" noChangeArrowheads="1"/>
          </p:cNvSpPr>
          <p:nvPr/>
        </p:nvSpPr>
        <p:spPr bwMode="auto">
          <a:xfrm>
            <a:off x="5072132" y="3155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31" y="144533"/>
            <a:ext cx="6700801" cy="1452675"/>
          </a:xfrm>
          <a:prstGeom prst="rect">
            <a:avLst/>
          </a:prstGeom>
        </p:spPr>
      </p:pic>
      <p:pic>
        <p:nvPicPr>
          <p:cNvPr id="1026" name="Picture 2" descr="Symbiosis Centre for Distance Learning: A modern education hub - Hindustan  Times">
            <a:extLst>
              <a:ext uri="{FF2B5EF4-FFF2-40B4-BE49-F238E27FC236}">
                <a16:creationId xmlns:a16="http://schemas.microsoft.com/office/drawing/2014/main" id="{1621237B-852D-443B-859A-55E4AD47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778" y="1048863"/>
            <a:ext cx="9532291" cy="53380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214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CF4E84FB-D2A1-4122-A2C9-32EFAAF8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12187237" cy="685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B69F8-AC66-4A53-9E9C-DC990578228B}"/>
              </a:ext>
            </a:extLst>
          </p:cNvPr>
          <p:cNvSpPr txBox="1"/>
          <p:nvPr/>
        </p:nvSpPr>
        <p:spPr>
          <a:xfrm>
            <a:off x="3773890" y="5264728"/>
            <a:ext cx="4780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TestNG  Report 2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2D28344D-822F-45A9-A3BE-A6EAA6ED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12187237" cy="685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941A4-ABBD-46CE-8048-8A61C67435BD}"/>
              </a:ext>
            </a:extLst>
          </p:cNvPr>
          <p:cNvSpPr txBox="1"/>
          <p:nvPr/>
        </p:nvSpPr>
        <p:spPr>
          <a:xfrm>
            <a:off x="-110836" y="1122218"/>
            <a:ext cx="4780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u="sng" dirty="0">
                <a:solidFill>
                  <a:srgbClr val="C00000"/>
                </a:solidFill>
                <a:latin typeface="Edwardian Script ITC" panose="030303020407070D0804" pitchFamily="66" charset="0"/>
              </a:rPr>
              <a:t>TestNG  Report 3</a:t>
            </a:r>
            <a:endParaRPr lang="en-IN" sz="6000" u="sng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7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F222-6708-4395-BA89-68BA57B0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-18288"/>
            <a:ext cx="8596668" cy="834262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Video For Luma </a:t>
            </a:r>
            <a:endParaRPr lang="en-IN" sz="5400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4" name="Final_Video">
            <a:hlinkClick r:id="" action="ppaction://media"/>
            <a:extLst>
              <a:ext uri="{FF2B5EF4-FFF2-40B4-BE49-F238E27FC236}">
                <a16:creationId xmlns:a16="http://schemas.microsoft.com/office/drawing/2014/main" id="{7C60EFAF-B600-4B55-9706-622C1CF501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5974"/>
            <a:ext cx="12192000" cy="6042026"/>
          </a:xfrm>
        </p:spPr>
      </p:pic>
    </p:spTree>
    <p:extLst>
      <p:ext uri="{BB962C8B-B14F-4D97-AF65-F5344CB8AC3E}">
        <p14:creationId xmlns:p14="http://schemas.microsoft.com/office/powerpoint/2010/main" val="1364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4CE5-CAD1-49CF-872A-0DD36981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2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Links For Reports </a:t>
            </a:r>
            <a:endParaRPr lang="en-IN" sz="5400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EA8-00D4-4D41-9E8E-415ABE76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60589"/>
            <a:ext cx="12192000" cy="388077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Index.html Link :- D:/Luma_Workspace/Luma/test-output/index.html</a:t>
            </a:r>
          </a:p>
          <a:p>
            <a:r>
              <a:rPr lang="en-IN" sz="2400" dirty="0">
                <a:solidFill>
                  <a:srgbClr val="00B050"/>
                </a:solidFill>
              </a:rPr>
              <a:t>Emailable-report.html Link :- D:/Luma_Workspace/Luma/test-output/emailable-report.html</a:t>
            </a:r>
          </a:p>
          <a:p>
            <a:r>
              <a:rPr lang="en-IN" sz="2400" dirty="0">
                <a:solidFill>
                  <a:srgbClr val="7030A0"/>
                </a:solidFill>
              </a:rPr>
              <a:t>Text.html Link :- D:/Luma_Workspace/Luma/test-output/Suite/Test.html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64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513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09600" y="0"/>
            <a:ext cx="10827657" cy="6858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09600" y="3152711"/>
            <a:ext cx="10421257" cy="12482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eBay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Online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Shopping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Store</a:t>
            </a:r>
            <a:endParaRPr lang="en-IN" sz="9600" dirty="0">
              <a:solidFill>
                <a:srgbClr val="92D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68" y="-347825"/>
            <a:ext cx="4209032" cy="31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937" y="134839"/>
            <a:ext cx="8623663" cy="821635"/>
          </a:xfrm>
        </p:spPr>
        <p:txBody>
          <a:bodyPr>
            <a:noAutofit/>
          </a:bodyPr>
          <a:lstStyle/>
          <a:p>
            <a:r>
              <a:rPr lang="en-IN" sz="5400" dirty="0">
                <a:latin typeface="Edwardian Script ITC" panose="030303020407070D0804" pitchFamily="66" charset="0"/>
              </a:rPr>
              <a:t> eBay </a:t>
            </a:r>
            <a:r>
              <a:rPr lang="en-IN" sz="5400" dirty="0">
                <a:solidFill>
                  <a:srgbClr val="0070C0"/>
                </a:solidFill>
                <a:latin typeface="Edwardian Script ITC" panose="030303020407070D0804" pitchFamily="66" charset="0"/>
              </a:rPr>
              <a:t>Online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FFC000"/>
                </a:solidFill>
                <a:latin typeface="Edwardian Script ITC" panose="030303020407070D0804" pitchFamily="66" charset="0"/>
              </a:rPr>
              <a:t>Shopping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92D050"/>
                </a:solidFill>
                <a:latin typeface="Edwardian Script ITC" panose="030303020407070D0804" pitchFamily="66" charset="0"/>
              </a:rPr>
              <a:t>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41" y="1555926"/>
            <a:ext cx="11482257" cy="433174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932313"/>
                </a:solidFill>
              </a:rPr>
              <a:t>Project Name          </a:t>
            </a:r>
            <a:r>
              <a:rPr lang="en-IN" b="1" dirty="0"/>
              <a:t>:-     </a:t>
            </a:r>
            <a:r>
              <a:rPr lang="en-IN" sz="2400" b="1" dirty="0"/>
              <a:t>eBay Online Shopping Store</a:t>
            </a:r>
          </a:p>
          <a:p>
            <a:r>
              <a:rPr lang="en-IN" b="1" dirty="0">
                <a:solidFill>
                  <a:srgbClr val="932313"/>
                </a:solidFill>
              </a:rPr>
              <a:t>Project Domain       </a:t>
            </a:r>
            <a:r>
              <a:rPr lang="en-IN" b="1" dirty="0"/>
              <a:t>:-     </a:t>
            </a:r>
            <a:r>
              <a:rPr lang="en-IN" sz="2400" b="1" dirty="0"/>
              <a:t>E-Commerce Domain</a:t>
            </a:r>
          </a:p>
          <a:p>
            <a:r>
              <a:rPr lang="en-IN" b="1" dirty="0">
                <a:solidFill>
                  <a:srgbClr val="932313"/>
                </a:solidFill>
              </a:rPr>
              <a:t>Project Tech.          </a:t>
            </a:r>
            <a:r>
              <a:rPr lang="en-IN" b="1" dirty="0"/>
              <a:t>:-     </a:t>
            </a:r>
            <a:r>
              <a:rPr lang="en-IN" sz="2400" b="1" dirty="0"/>
              <a:t>Manual Testing</a:t>
            </a:r>
          </a:p>
          <a:p>
            <a:r>
              <a:rPr lang="en-IN" b="1" dirty="0">
                <a:solidFill>
                  <a:srgbClr val="932313"/>
                </a:solidFill>
              </a:rPr>
              <a:t>Approach Followed </a:t>
            </a:r>
            <a:r>
              <a:rPr lang="en-IN" b="1" dirty="0"/>
              <a:t>:-     </a:t>
            </a:r>
            <a:r>
              <a:rPr lang="en-IN" sz="2400" b="1" dirty="0"/>
              <a:t>Agile Methodology</a:t>
            </a:r>
          </a:p>
          <a:p>
            <a:r>
              <a:rPr lang="en-IN" b="1" dirty="0">
                <a:solidFill>
                  <a:srgbClr val="932313"/>
                </a:solidFill>
              </a:rPr>
              <a:t>Tools Used               </a:t>
            </a:r>
            <a:r>
              <a:rPr lang="en-IN" b="1" dirty="0"/>
              <a:t>:-    </a:t>
            </a:r>
            <a:r>
              <a:rPr lang="en-IN" sz="2400" b="1" dirty="0"/>
              <a:t>Selenium WebDriver , Jira , Google Sheet </a:t>
            </a:r>
          </a:p>
          <a:p>
            <a:r>
              <a:rPr lang="en-IN" b="1" dirty="0">
                <a:solidFill>
                  <a:srgbClr val="932313"/>
                </a:solidFill>
              </a:rPr>
              <a:t>Team Size               </a:t>
            </a:r>
            <a:r>
              <a:rPr lang="en-IN" b="1" dirty="0"/>
              <a:t>:-    </a:t>
            </a:r>
            <a:r>
              <a:rPr lang="en-IN" sz="2400" b="1" dirty="0"/>
              <a:t>6 Members </a:t>
            </a:r>
          </a:p>
          <a:p>
            <a:r>
              <a:rPr lang="en-IN" b="1" dirty="0">
                <a:solidFill>
                  <a:srgbClr val="932313"/>
                </a:solidFill>
              </a:rPr>
              <a:t>Guided By               </a:t>
            </a:r>
            <a:r>
              <a:rPr lang="en-IN" b="1" dirty="0"/>
              <a:t>:-    </a:t>
            </a:r>
            <a:r>
              <a:rPr lang="en-IN" sz="2400" b="1" dirty="0"/>
              <a:t>Mr. Prasad Deshpande Sir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533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578" y="58062"/>
            <a:ext cx="8623663" cy="669302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Individual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Model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FFC000"/>
                </a:solidFill>
                <a:latin typeface="Edwardian Script ITC" panose="030303020407070D0804" pitchFamily="66" charset="0"/>
              </a:rPr>
              <a:t>Allocation</a:t>
            </a:r>
            <a:endParaRPr lang="en-IN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1" y="1126502"/>
            <a:ext cx="8019040" cy="3199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59911" y="4538029"/>
            <a:ext cx="8993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C00000"/>
                </a:solidFill>
              </a:rPr>
              <a:t>Obaidullah Khateeb     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Registration &amp; Log Out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70C0"/>
                </a:solidFill>
              </a:rPr>
              <a:t>Mujahid Shaikh      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FFC000"/>
                </a:solidFill>
              </a:rPr>
              <a:t>Faiz Ahmad Tadkal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Profile Edit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B050"/>
                </a:solidFill>
              </a:rPr>
              <a:t>Faisal Mangalgiri  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Product Booking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FF0000"/>
                </a:solidFill>
              </a:rPr>
              <a:t>Shuaib Tamboli           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Product Purchasing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B0F0"/>
                </a:solidFill>
              </a:rPr>
              <a:t>Mushraf Ali Mucchale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Message Searching</a:t>
            </a:r>
          </a:p>
          <a:p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97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631" y="0"/>
            <a:ext cx="8623663" cy="596348"/>
          </a:xfrm>
        </p:spPr>
        <p:txBody>
          <a:bodyPr>
            <a:noAutofit/>
          </a:bodyPr>
          <a:lstStyle/>
          <a:p>
            <a:r>
              <a:rPr lang="en-IN" sz="5400" dirty="0">
                <a:latin typeface="Edwardian Script ITC" panose="030303020407070D0804" pitchFamily="66" charset="0"/>
              </a:rPr>
              <a:t>Use </a:t>
            </a:r>
            <a:r>
              <a:rPr lang="en-IN" sz="5400" dirty="0">
                <a:solidFill>
                  <a:srgbClr val="FFC000"/>
                </a:solidFill>
                <a:latin typeface="Edwardian Script ITC" panose="030303020407070D0804" pitchFamily="66" charset="0"/>
              </a:rPr>
              <a:t>Case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8" y="741521"/>
            <a:ext cx="7966186" cy="6261651"/>
          </a:xfrm>
        </p:spPr>
      </p:pic>
    </p:spTree>
    <p:extLst>
      <p:ext uri="{BB962C8B-B14F-4D97-AF65-F5344CB8AC3E}">
        <p14:creationId xmlns:p14="http://schemas.microsoft.com/office/powerpoint/2010/main" val="318785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242" y="-80216"/>
            <a:ext cx="8623663" cy="715617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Personal Registration </a:t>
            </a:r>
            <a:endParaRPr lang="en-IN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4" y="844530"/>
            <a:ext cx="7356142" cy="424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23834" y="5511118"/>
            <a:ext cx="770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User Can Register By Filing Personal Information 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0048" y="5028263"/>
            <a:ext cx="473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 :- Obaidullah Khateeb</a:t>
            </a:r>
          </a:p>
        </p:txBody>
      </p:sp>
    </p:spTree>
    <p:extLst>
      <p:ext uri="{BB962C8B-B14F-4D97-AF65-F5344CB8AC3E}">
        <p14:creationId xmlns:p14="http://schemas.microsoft.com/office/powerpoint/2010/main" val="1375596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5ABD-56D2-407A-A2D5-AA4A80D4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816638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Edwardian Script ITC" panose="030303020407070D0804" pitchFamily="66" charset="0"/>
              </a:rPr>
              <a:t>Test Cases For Registration </a:t>
            </a:r>
            <a:endParaRPr lang="en-IN" sz="5400" dirty="0">
              <a:solidFill>
                <a:srgbClr val="FF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DE01616E-87B6-4D60-8D66-4B695DB0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638"/>
            <a:ext cx="12192000" cy="60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683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742" y="16924"/>
            <a:ext cx="8623663" cy="633134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Login Module</a:t>
            </a:r>
            <a:endParaRPr lang="en-IN" dirty="0">
              <a:solidFill>
                <a:srgbClr val="C000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887"/>
            <a:ext cx="6485806" cy="33044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/>
          <p:cNvSpPr txBox="1"/>
          <p:nvPr/>
        </p:nvSpPr>
        <p:spPr>
          <a:xfrm>
            <a:off x="583095" y="5657670"/>
            <a:ext cx="11347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Only Registered Users Are Allowed To Login By Entering Correct Credentials .</a:t>
            </a:r>
          </a:p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If Wrong Credentials Are Entered Then Access Is Denied . </a:t>
            </a:r>
          </a:p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If User Forgets Password Then Forget Password Option Is Available 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79" y="1314297"/>
            <a:ext cx="6286523" cy="31155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 rot="21343004">
            <a:off x="2033394" y="4512104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User Name Page</a:t>
            </a:r>
          </a:p>
        </p:txBody>
      </p:sp>
      <p:sp>
        <p:nvSpPr>
          <p:cNvPr id="6" name="TextBox 5"/>
          <p:cNvSpPr txBox="1"/>
          <p:nvPr/>
        </p:nvSpPr>
        <p:spPr>
          <a:xfrm rot="626123">
            <a:off x="7234048" y="433950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Password Page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8327" y="5162190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Mujahid Shaikh</a:t>
            </a:r>
          </a:p>
        </p:txBody>
      </p:sp>
    </p:spTree>
    <p:extLst>
      <p:ext uri="{BB962C8B-B14F-4D97-AF65-F5344CB8AC3E}">
        <p14:creationId xmlns:p14="http://schemas.microsoft.com/office/powerpoint/2010/main" val="3435923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303</Words>
  <Application>Microsoft Office PowerPoint</Application>
  <PresentationFormat>Widescreen</PresentationFormat>
  <Paragraphs>51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Bell MT</vt:lpstr>
      <vt:lpstr>Edwardian Script ITC</vt:lpstr>
      <vt:lpstr>Freestyle Script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 eBay Online Shopping Store</vt:lpstr>
      <vt:lpstr>Individual Model Allocation</vt:lpstr>
      <vt:lpstr>Use Case Diagram</vt:lpstr>
      <vt:lpstr>Personal Registration </vt:lpstr>
      <vt:lpstr>Test Cases For Registration </vt:lpstr>
      <vt:lpstr>Login Module</vt:lpstr>
      <vt:lpstr>Test Cases For Login</vt:lpstr>
      <vt:lpstr>Need Of Automation</vt:lpstr>
      <vt:lpstr>Home Page Of Luma (E-Commerce Site)</vt:lpstr>
      <vt:lpstr>Product For Booking</vt:lpstr>
      <vt:lpstr>Code  For  Registration Page</vt:lpstr>
      <vt:lpstr>Code For Login Page</vt:lpstr>
      <vt:lpstr>Xml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For Luma </vt:lpstr>
      <vt:lpstr>Links For Reports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Mangalgiri</dc:creator>
  <cp:lastModifiedBy>Faisal Mangalgiri</cp:lastModifiedBy>
  <cp:revision>14</cp:revision>
  <dcterms:created xsi:type="dcterms:W3CDTF">2023-02-15T09:58:51Z</dcterms:created>
  <dcterms:modified xsi:type="dcterms:W3CDTF">2023-02-16T03:02:56Z</dcterms:modified>
</cp:coreProperties>
</file>